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3"/>
  </p:notesMasterIdLst>
  <p:sldIdLst>
    <p:sldId id="257" r:id="rId5"/>
    <p:sldId id="259" r:id="rId6"/>
    <p:sldId id="258" r:id="rId7"/>
    <p:sldId id="260" r:id="rId8"/>
    <p:sldId id="262" r:id="rId9"/>
    <p:sldId id="263" r:id="rId10"/>
    <p:sldId id="261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24" autoAdjust="0"/>
  </p:normalViewPr>
  <p:slideViewPr>
    <p:cSldViewPr snapToGrid="0">
      <p:cViewPr varScale="1">
        <p:scale>
          <a:sx n="111" d="100"/>
          <a:sy n="111" d="100"/>
        </p:scale>
        <p:origin x="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CF32E-D5DA-4BB0-B08D-31251D4C1A11}" type="datetimeFigureOut">
              <a:rPr lang="en-CA" smtClean="0"/>
              <a:t>2021-10-06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9D64D-01ED-41B5-B5D4-A87356D71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3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9D64D-01ED-41B5-B5D4-A87356D713E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117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10/6/21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10/6/21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ds9QT4Iu90?feature=oembed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youtu.be/2ds9QT4Iu9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youtu.be/hVBlFUb0g60" TargetMode="External"/><Relationship Id="rId2" Type="http://schemas.openxmlformats.org/officeDocument/2006/relationships/video" Target="https://www.youtube.com/embed/B10z9b_PRXw?feature=oembed" TargetMode="External"/><Relationship Id="rId1" Type="http://schemas.openxmlformats.org/officeDocument/2006/relationships/video" Target="https://www.youtube.com/embed/hVBlFUb0g60?feature=oembed" TargetMode="External"/><Relationship Id="rId6" Type="http://schemas.openxmlformats.org/officeDocument/2006/relationships/image" Target="../media/image17.jpeg"/><Relationship Id="rId5" Type="http://schemas.openxmlformats.org/officeDocument/2006/relationships/hyperlink" Target="https://youtu.be/B10z9b_PRXw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B10z9b_PRX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4Bqvas8qcc?feature=oembed" TargetMode="External"/><Relationship Id="rId6" Type="http://schemas.openxmlformats.org/officeDocument/2006/relationships/image" Target="../media/image3.jpeg"/><Relationship Id="rId5" Type="http://schemas.openxmlformats.org/officeDocument/2006/relationships/hyperlink" Target="https://youtu.be/N4Bqvas8qcc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Kx08Aheyb64?feature=oembed" TargetMode="External"/><Relationship Id="rId6" Type="http://schemas.openxmlformats.org/officeDocument/2006/relationships/hyperlink" Target="https://www.youtube.com/watch?v=Kx08Aheyb64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mH1rIZyea4?feature=oembed" TargetMode="External"/><Relationship Id="rId6" Type="http://schemas.openxmlformats.org/officeDocument/2006/relationships/hyperlink" Target="https://youtu.be/smH1rIZyea4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Outreach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Sackville Festival of Early Music 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stract image">
            <a:extLst>
              <a:ext uri="{FF2B5EF4-FFF2-40B4-BE49-F238E27FC236}">
                <a16:creationId xmlns:a16="http://schemas.microsoft.com/office/drawing/2014/main" id="{728B7712-BF3A-4C90-B515-843EC2011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3B10A-0612-4161-8CB5-3054719DBC4B}"/>
              </a:ext>
            </a:extLst>
          </p:cNvPr>
          <p:cNvSpPr/>
          <p:nvPr/>
        </p:nvSpPr>
        <p:spPr>
          <a:xfrm>
            <a:off x="507206" y="287959"/>
            <a:ext cx="11177587" cy="62820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69B0E-2AA5-4450-8F57-832B8A4C2347}"/>
              </a:ext>
            </a:extLst>
          </p:cNvPr>
          <p:cNvSpPr/>
          <p:nvPr/>
        </p:nvSpPr>
        <p:spPr>
          <a:xfrm>
            <a:off x="835487" y="430847"/>
            <a:ext cx="10563225" cy="56724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99E9D-276B-4CCC-8DF6-2D48BB40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Note on Notation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8B5EF-663D-4780-9EE5-F25A844E7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7952" y="892277"/>
            <a:ext cx="4663440" cy="640080"/>
          </a:xfrm>
        </p:spPr>
        <p:txBody>
          <a:bodyPr>
            <a:normAutofit/>
          </a:bodyPr>
          <a:lstStyle/>
          <a:p>
            <a:r>
              <a:rPr lang="en-US" sz="1600" b="0" dirty="0"/>
              <a:t> </a:t>
            </a:r>
            <a:endParaRPr lang="en-CA" b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F837-8C84-40C1-9CA9-FB94F1B0D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79760" y="1923841"/>
            <a:ext cx="4860449" cy="3394965"/>
          </a:xfrm>
        </p:spPr>
        <p:txBody>
          <a:bodyPr>
            <a:normAutofit/>
          </a:bodyPr>
          <a:lstStyle/>
          <a:p>
            <a:r>
              <a:rPr lang="en-US" dirty="0"/>
              <a:t>Lute players can also look at figured bass and do the same thing. 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US" b="0" i="1" dirty="0">
              <a:effectLst/>
            </a:endParaRPr>
          </a:p>
          <a:p>
            <a:endParaRPr lang="en-US" i="1" dirty="0"/>
          </a:p>
          <a:p>
            <a:endParaRPr lang="en-US" b="0" i="1" dirty="0">
              <a:effectLst/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568F77-679C-4F51-BBDE-4711ECAE2E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975" y="268072"/>
            <a:ext cx="4664075" cy="425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86DEDF-EC13-4D5C-98FF-A10E53F26ED0}"/>
              </a:ext>
            </a:extLst>
          </p:cNvPr>
          <p:cNvSpPr txBox="1"/>
          <p:nvPr/>
        </p:nvSpPr>
        <p:spPr>
          <a:xfrm>
            <a:off x="1045719" y="1812133"/>
            <a:ext cx="46875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Present-day guitar players might read chord symbols like these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D1C87-72CB-465D-B9A3-3D8B604C1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088" y="6857990"/>
            <a:ext cx="4663440" cy="3163825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4" name="image2.png" descr="Text&#10;&#10;Description automatically generated with medium confidence">
            <a:extLst>
              <a:ext uri="{FF2B5EF4-FFF2-40B4-BE49-F238E27FC236}">
                <a16:creationId xmlns:a16="http://schemas.microsoft.com/office/drawing/2014/main" id="{8E597EC8-6378-48C0-BAF2-EBE53FB05AB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339411" y="2468435"/>
            <a:ext cx="3270690" cy="3551366"/>
          </a:xfrm>
          <a:prstGeom prst="rect">
            <a:avLst/>
          </a:prstGeom>
          <a:ln/>
        </p:spPr>
      </p:pic>
      <p:pic>
        <p:nvPicPr>
          <p:cNvPr id="15" name="image1.png" descr="Chart, box and whisker chart&#10;&#10;Description automatically generated">
            <a:extLst>
              <a:ext uri="{FF2B5EF4-FFF2-40B4-BE49-F238E27FC236}">
                <a16:creationId xmlns:a16="http://schemas.microsoft.com/office/drawing/2014/main" id="{1F1F1C0F-29AB-4C34-A463-22E21E93936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757544" y="3295441"/>
            <a:ext cx="5245100" cy="15557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8527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311" y="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Viola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d’Arco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0A3F8-E992-4EB4-A642-527DC57AB5C3}"/>
              </a:ext>
            </a:extLst>
          </p:cNvPr>
          <p:cNvSpPr txBox="1"/>
          <p:nvPr/>
        </p:nvSpPr>
        <p:spPr>
          <a:xfrm>
            <a:off x="4811878" y="2389098"/>
            <a:ext cx="6055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Bowed instrument played by moving a horsehair bow across the instrument’s strings, making the strings vibrate and create sound.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instrument is held between the player’s legs, like a cello.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viola </a:t>
            </a:r>
            <a:r>
              <a:rPr lang="en-US" dirty="0" err="1"/>
              <a:t>d’arco</a:t>
            </a:r>
            <a:r>
              <a:rPr lang="en-US" dirty="0"/>
              <a:t> dates back to the Medieval era and is an ancestor of the viola da gamba.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B2805-6C4C-487D-98CF-274AACAF99C8}"/>
              </a:ext>
            </a:extLst>
          </p:cNvPr>
          <p:cNvSpPr txBox="1"/>
          <p:nvPr/>
        </p:nvSpPr>
        <p:spPr>
          <a:xfrm>
            <a:off x="6825065" y="803200"/>
            <a:ext cx="334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5CFEF-3BF7-40C1-8725-086EE834A93F}"/>
              </a:ext>
            </a:extLst>
          </p:cNvPr>
          <p:cNvSpPr txBox="1"/>
          <p:nvPr/>
        </p:nvSpPr>
        <p:spPr>
          <a:xfrm>
            <a:off x="995692" y="622638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FD6D0B-B758-44A0-9EFD-2001F20A13FA}"/>
              </a:ext>
            </a:extLst>
          </p:cNvPr>
          <p:cNvSpPr/>
          <p:nvPr/>
        </p:nvSpPr>
        <p:spPr>
          <a:xfrm>
            <a:off x="403746" y="991970"/>
            <a:ext cx="3715282" cy="48278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100" name="Picture 4" descr="Viola d&amp;#39;amore - Wikipedia">
            <a:extLst>
              <a:ext uri="{FF2B5EF4-FFF2-40B4-BE49-F238E27FC236}">
                <a16:creationId xmlns:a16="http://schemas.microsoft.com/office/drawing/2014/main" id="{AE894643-F40B-4F27-AF53-0C30E4311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1" y="2076450"/>
            <a:ext cx="3473966" cy="28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69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D4721D8E-8A20-4A90-8AB7-2BB0A1E57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77A13-B99F-4A0E-82CA-BE32A1F3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32" y="2091263"/>
            <a:ext cx="8649738" cy="259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Music and 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0004C-E435-4BAA-9B69-0CF10AF0E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1130" y="4481639"/>
            <a:ext cx="8652788" cy="84158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pc="80" dirty="0"/>
              <a:t>Sackville Festival of Early Music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pc="80" dirty="0"/>
              <a:t>Outreach 2021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44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311" y="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 &amp; Watch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0A3F8-E992-4EB4-A642-527DC57AB5C3}"/>
              </a:ext>
            </a:extLst>
          </p:cNvPr>
          <p:cNvSpPr txBox="1"/>
          <p:nvPr/>
        </p:nvSpPr>
        <p:spPr>
          <a:xfrm>
            <a:off x="4811878" y="2222942"/>
            <a:ext cx="6055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 Alba </a:t>
            </a:r>
            <a:r>
              <a:rPr lang="en-CA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venir</a:t>
            </a:r>
            <a:r>
              <a:rPr lang="en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C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n-CA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</a:t>
            </a:r>
            <a:r>
              <a:rPr lang="en-C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triste</a:t>
            </a:r>
            <a:r>
              <a:rPr lang="en-C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displasir</a:t>
            </a:r>
            <a:endParaRPr lang="en-CA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CA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CA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CA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CA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CA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CA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CA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CA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CA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CA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CA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CA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hlinkClick r:id="rId4"/>
              </a:rPr>
              <a:t>https://youtu.be/2ds9QT4Iu90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B2805-6C4C-487D-98CF-274AACAF99C8}"/>
              </a:ext>
            </a:extLst>
          </p:cNvPr>
          <p:cNvSpPr txBox="1"/>
          <p:nvPr/>
        </p:nvSpPr>
        <p:spPr>
          <a:xfrm>
            <a:off x="6825065" y="803200"/>
            <a:ext cx="334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5CFEF-3BF7-40C1-8725-086EE834A93F}"/>
              </a:ext>
            </a:extLst>
          </p:cNvPr>
          <p:cNvSpPr txBox="1"/>
          <p:nvPr/>
        </p:nvSpPr>
        <p:spPr>
          <a:xfrm>
            <a:off x="995692" y="622638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6" name="Online Media 5" title="Listen to how  I dance, SFEM Outreach Video 2">
            <a:hlinkClick r:id="" action="ppaction://media"/>
            <a:extLst>
              <a:ext uri="{FF2B5EF4-FFF2-40B4-BE49-F238E27FC236}">
                <a16:creationId xmlns:a16="http://schemas.microsoft.com/office/drawing/2014/main" id="{180A52DE-1D05-40B1-906B-9B6D70E4EB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453009" y="2810958"/>
            <a:ext cx="5525638" cy="31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89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311" y="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0A3F8-E992-4EB4-A642-527DC57AB5C3}"/>
              </a:ext>
            </a:extLst>
          </p:cNvPr>
          <p:cNvSpPr txBox="1"/>
          <p:nvPr/>
        </p:nvSpPr>
        <p:spPr>
          <a:xfrm>
            <a:off x="4811878" y="2222942"/>
            <a:ext cx="6055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Did you like the fusion of dance and music? Why or why not?</a:t>
            </a:r>
            <a:endParaRPr lang="en-CA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 else do you see music and dance together?</a:t>
            </a:r>
            <a:endParaRPr lang="en-CA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did the music and dance reflect each other?</a:t>
            </a:r>
            <a:endParaRPr lang="en-CA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Notice the movements the musicians make: do you think this is dance? Can we consider the dance solo at the end of this video clip to be music?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B2805-6C4C-487D-98CF-274AACAF99C8}"/>
              </a:ext>
            </a:extLst>
          </p:cNvPr>
          <p:cNvSpPr txBox="1"/>
          <p:nvPr/>
        </p:nvSpPr>
        <p:spPr>
          <a:xfrm>
            <a:off x="6825065" y="803200"/>
            <a:ext cx="334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5CFEF-3BF7-40C1-8725-086EE834A93F}"/>
              </a:ext>
            </a:extLst>
          </p:cNvPr>
          <p:cNvSpPr txBox="1"/>
          <p:nvPr/>
        </p:nvSpPr>
        <p:spPr>
          <a:xfrm>
            <a:off x="995692" y="622638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37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311" y="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Dance and Music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0A3F8-E992-4EB4-A642-527DC57AB5C3}"/>
              </a:ext>
            </a:extLst>
          </p:cNvPr>
          <p:cNvSpPr txBox="1"/>
          <p:nvPr/>
        </p:nvSpPr>
        <p:spPr>
          <a:xfrm>
            <a:off x="4811878" y="2222942"/>
            <a:ext cx="6055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Early dance refers to dance that was popular during the Renaissance and Baroque periods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Based on stylized or dramatized versions of everyday movements such as walking, running, jumping, sliding, turning, or falling.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Early dance is like early music in that it emphasizes tension and release.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Dancers emphasize strong beats by rising up on their toes.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Before the strong beat the dancer often bends to further emphasize the rise on the strong beat.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B2805-6C4C-487D-98CF-274AACAF99C8}"/>
              </a:ext>
            </a:extLst>
          </p:cNvPr>
          <p:cNvSpPr txBox="1"/>
          <p:nvPr/>
        </p:nvSpPr>
        <p:spPr>
          <a:xfrm>
            <a:off x="6825065" y="803200"/>
            <a:ext cx="334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5CFEF-3BF7-40C1-8725-086EE834A93F}"/>
              </a:ext>
            </a:extLst>
          </p:cNvPr>
          <p:cNvSpPr txBox="1"/>
          <p:nvPr/>
        </p:nvSpPr>
        <p:spPr>
          <a:xfrm>
            <a:off x="995692" y="622638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0E0D09-5247-4E46-B204-6D8AE0F65372}"/>
              </a:ext>
            </a:extLst>
          </p:cNvPr>
          <p:cNvSpPr/>
          <p:nvPr/>
        </p:nvSpPr>
        <p:spPr>
          <a:xfrm>
            <a:off x="434741" y="1514381"/>
            <a:ext cx="3487116" cy="4401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6D57FD21-5E56-4987-861A-656B11675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29" y="1747786"/>
            <a:ext cx="3355128" cy="37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9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311" y="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Dance and Music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0A3F8-E992-4EB4-A642-527DC57AB5C3}"/>
              </a:ext>
            </a:extLst>
          </p:cNvPr>
          <p:cNvSpPr txBox="1"/>
          <p:nvPr/>
        </p:nvSpPr>
        <p:spPr>
          <a:xfrm>
            <a:off x="4740751" y="1887522"/>
            <a:ext cx="6055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14th century artists, poets, and philosophers developed an interest in Ancient Greece and Rome that would continue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Dance which became a huge part of daily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Much of the earliest European dance music was either vocal music rearranged for a group of instruments or an improvisation.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Composers later began writing purely instrumental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dance music.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Goal was to musically reflect the dancers’ movements which led to the development of many new musical forms, such as the pavane.</a:t>
            </a:r>
            <a:endParaRPr lang="en-CA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B2805-6C4C-487D-98CF-274AACAF99C8}"/>
              </a:ext>
            </a:extLst>
          </p:cNvPr>
          <p:cNvSpPr txBox="1"/>
          <p:nvPr/>
        </p:nvSpPr>
        <p:spPr>
          <a:xfrm>
            <a:off x="6825065" y="803200"/>
            <a:ext cx="334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5CFEF-3BF7-40C1-8725-086EE834A93F}"/>
              </a:ext>
            </a:extLst>
          </p:cNvPr>
          <p:cNvSpPr txBox="1"/>
          <p:nvPr/>
        </p:nvSpPr>
        <p:spPr>
          <a:xfrm>
            <a:off x="995692" y="622638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0E0D09-5247-4E46-B204-6D8AE0F65372}"/>
              </a:ext>
            </a:extLst>
          </p:cNvPr>
          <p:cNvSpPr/>
          <p:nvPr/>
        </p:nvSpPr>
        <p:spPr>
          <a:xfrm>
            <a:off x="434741" y="1514381"/>
            <a:ext cx="3487116" cy="4401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6D57FD21-5E56-4987-861A-656B11675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29" y="1747786"/>
            <a:ext cx="3355128" cy="37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1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311" y="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Pavane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0A3F8-E992-4EB4-A642-527DC57AB5C3}"/>
              </a:ext>
            </a:extLst>
          </p:cNvPr>
          <p:cNvSpPr txBox="1"/>
          <p:nvPr/>
        </p:nvSpPr>
        <p:spPr>
          <a:xfrm>
            <a:off x="4740751" y="1887522"/>
            <a:ext cx="6055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pavane is a stately dance in 2/2 or 4/4 done in pairs. The movements are simple and consist of a pattern of forward and backward steps. Give it a try!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Watch a simple pavane here to help you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https://youtu.be/B10z9b_PRXw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B2805-6C4C-487D-98CF-274AACAF99C8}"/>
              </a:ext>
            </a:extLst>
          </p:cNvPr>
          <p:cNvSpPr txBox="1"/>
          <p:nvPr/>
        </p:nvSpPr>
        <p:spPr>
          <a:xfrm>
            <a:off x="6825065" y="803200"/>
            <a:ext cx="334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5CFEF-3BF7-40C1-8725-086EE834A93F}"/>
              </a:ext>
            </a:extLst>
          </p:cNvPr>
          <p:cNvSpPr txBox="1"/>
          <p:nvPr/>
        </p:nvSpPr>
        <p:spPr>
          <a:xfrm>
            <a:off x="995692" y="622638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0E0D09-5247-4E46-B204-6D8AE0F65372}"/>
              </a:ext>
            </a:extLst>
          </p:cNvPr>
          <p:cNvSpPr/>
          <p:nvPr/>
        </p:nvSpPr>
        <p:spPr>
          <a:xfrm>
            <a:off x="345777" y="1614608"/>
            <a:ext cx="3706417" cy="3614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Online Media 7" title="Renaissance Dance, Pavane">
            <a:hlinkClick r:id="" action="ppaction://media"/>
            <a:extLst>
              <a:ext uri="{FF2B5EF4-FFF2-40B4-BE49-F238E27FC236}">
                <a16:creationId xmlns:a16="http://schemas.microsoft.com/office/drawing/2014/main" id="{BBD9E1E2-9A09-4BC2-A1F3-C2F62F9B1C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54335" y="1808196"/>
            <a:ext cx="3289300" cy="2466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EFB502-2BD0-4B63-8EEB-C0F7D5F5F39C}"/>
              </a:ext>
            </a:extLst>
          </p:cNvPr>
          <p:cNvSpPr txBox="1"/>
          <p:nvPr/>
        </p:nvSpPr>
        <p:spPr>
          <a:xfrm>
            <a:off x="554335" y="4320062"/>
            <a:ext cx="328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Watch the pavane here</a:t>
            </a:r>
          </a:p>
          <a:p>
            <a:r>
              <a:rPr lang="en-CA" dirty="0">
                <a:hlinkClick r:id="rId7"/>
              </a:rPr>
              <a:t>https://youtu.be/hVBlFUb0g60</a:t>
            </a:r>
            <a:endParaRPr lang="en-CA" dirty="0"/>
          </a:p>
        </p:txBody>
      </p:sp>
      <p:pic>
        <p:nvPicPr>
          <p:cNvPr id="11" name="Online Media 10" title="039 Renaissance Dance Pavane">
            <a:hlinkClick r:id="" action="ppaction://media"/>
            <a:extLst>
              <a:ext uri="{FF2B5EF4-FFF2-40B4-BE49-F238E27FC236}">
                <a16:creationId xmlns:a16="http://schemas.microsoft.com/office/drawing/2014/main" id="{A8DFD5B4-188F-4F1A-A36F-8BF4FB83E55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5860070" y="3621620"/>
            <a:ext cx="3189135" cy="239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48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311" y="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964" y="0"/>
            <a:ext cx="6718433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Pavane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0A3F8-E992-4EB4-A642-527DC57AB5C3}"/>
              </a:ext>
            </a:extLst>
          </p:cNvPr>
          <p:cNvSpPr txBox="1"/>
          <p:nvPr/>
        </p:nvSpPr>
        <p:spPr>
          <a:xfrm>
            <a:off x="4727964" y="976487"/>
            <a:ext cx="6055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Line up in pairs (only if distancing allows; a single line works as well!)</a:t>
            </a:r>
          </a:p>
          <a:p>
            <a:endParaRPr lang="en-US" dirty="0"/>
          </a:p>
          <a:p>
            <a:r>
              <a:rPr lang="en-US" dirty="0"/>
              <a:t>2. Take one step forward with your left foot then bring your right foot to touch the ground beside the left foot.</a:t>
            </a:r>
          </a:p>
          <a:p>
            <a:endParaRPr lang="en-US" dirty="0"/>
          </a:p>
          <a:p>
            <a:r>
              <a:rPr lang="en-US" dirty="0"/>
              <a:t>3. Take another step forward this time with your right foot and bring the left foot to rest beside the right.</a:t>
            </a:r>
          </a:p>
          <a:p>
            <a:endParaRPr lang="en-US" dirty="0"/>
          </a:p>
          <a:p>
            <a:r>
              <a:rPr lang="en-US" dirty="0"/>
              <a:t>4. Take three steps forward starting on your left foot.</a:t>
            </a:r>
          </a:p>
          <a:p>
            <a:endParaRPr lang="en-US" dirty="0"/>
          </a:p>
          <a:p>
            <a:r>
              <a:rPr lang="en-US" dirty="0"/>
              <a:t>5. Repeat steps 2–4.</a:t>
            </a:r>
          </a:p>
          <a:p>
            <a:endParaRPr lang="en-US" dirty="0"/>
          </a:p>
          <a:p>
            <a:r>
              <a:rPr lang="en-US" dirty="0"/>
              <a:t>6. Repeat in reverse! One step back with your left foot, one step back with your right foot, and then three steps back: left, right, left.</a:t>
            </a:r>
          </a:p>
          <a:p>
            <a:endParaRPr lang="en-US" dirty="0"/>
          </a:p>
          <a:p>
            <a:r>
              <a:rPr lang="en-US" dirty="0"/>
              <a:t>7. Try it out with the pavane recording!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B2805-6C4C-487D-98CF-274AACAF99C8}"/>
              </a:ext>
            </a:extLst>
          </p:cNvPr>
          <p:cNvSpPr txBox="1"/>
          <p:nvPr/>
        </p:nvSpPr>
        <p:spPr>
          <a:xfrm>
            <a:off x="6825065" y="803200"/>
            <a:ext cx="334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D1B1A4-3734-40AD-91EF-CB5582796A60}"/>
              </a:ext>
            </a:extLst>
          </p:cNvPr>
          <p:cNvSpPr/>
          <p:nvPr/>
        </p:nvSpPr>
        <p:spPr>
          <a:xfrm>
            <a:off x="74378" y="1724024"/>
            <a:ext cx="4117617" cy="34766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https://youtu.be/B10z9b_PRXw</a:t>
            </a:r>
          </a:p>
        </p:txBody>
      </p:sp>
      <p:pic>
        <p:nvPicPr>
          <p:cNvPr id="6146" name="Picture 2" descr="Renaissance Dance in Europe – My Brazil. My Home">
            <a:extLst>
              <a:ext uri="{FF2B5EF4-FFF2-40B4-BE49-F238E27FC236}">
                <a16:creationId xmlns:a16="http://schemas.microsoft.com/office/drawing/2014/main" id="{A763A5FE-A74E-42B6-8D56-E211CCB8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6" y="1883283"/>
            <a:ext cx="3840321" cy="228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879281-A3FF-43F1-A1B2-B5F15DB5732E}"/>
              </a:ext>
            </a:extLst>
          </p:cNvPr>
          <p:cNvSpPr txBox="1"/>
          <p:nvPr/>
        </p:nvSpPr>
        <p:spPr>
          <a:xfrm>
            <a:off x="375704" y="4627612"/>
            <a:ext cx="381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4"/>
              </a:rPr>
              <a:t>https://youtu.be/B10z9b_PRXw</a:t>
            </a:r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7808FB-D998-4DBE-BD15-87888C3C6D6E}"/>
              </a:ext>
            </a:extLst>
          </p:cNvPr>
          <p:cNvSpPr txBox="1"/>
          <p:nvPr/>
        </p:nvSpPr>
        <p:spPr>
          <a:xfrm>
            <a:off x="561975" y="4305300"/>
            <a:ext cx="32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Music for your pavane here:</a:t>
            </a:r>
          </a:p>
        </p:txBody>
      </p:sp>
    </p:spTree>
    <p:extLst>
      <p:ext uri="{BB962C8B-B14F-4D97-AF65-F5344CB8AC3E}">
        <p14:creationId xmlns:p14="http://schemas.microsoft.com/office/powerpoint/2010/main" val="1547970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D4721D8E-8A20-4A90-8AB7-2BB0A1E57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77A13-B99F-4A0E-82CA-BE32A1F3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32" y="2091263"/>
            <a:ext cx="8649738" cy="259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Listening to Early music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0004C-E435-4BAA-9B69-0CF10AF0E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1130" y="4481639"/>
            <a:ext cx="8652788" cy="84158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pc="80" dirty="0"/>
              <a:t>Sackville Festival of Early Music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pc="80" dirty="0"/>
              <a:t>Outreach 2021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01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5239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 to Ask Yourself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0A3F8-E992-4EB4-A642-527DC57AB5C3}"/>
              </a:ext>
            </a:extLst>
          </p:cNvPr>
          <p:cNvSpPr txBox="1"/>
          <p:nvPr/>
        </p:nvSpPr>
        <p:spPr>
          <a:xfrm>
            <a:off x="4937760" y="2296160"/>
            <a:ext cx="6055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Think about a song that you love. What elements of the music in that song stand out to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you expect early music to sound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technology and performance spaces were available when this music was being written?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0A3F8-E992-4EB4-A642-527DC57AB5C3}"/>
              </a:ext>
            </a:extLst>
          </p:cNvPr>
          <p:cNvSpPr txBox="1"/>
          <p:nvPr/>
        </p:nvSpPr>
        <p:spPr>
          <a:xfrm>
            <a:off x="4937760" y="2296160"/>
            <a:ext cx="6055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Josquin des </a:t>
            </a:r>
            <a:r>
              <a:rPr lang="fr-FR" dirty="0" err="1"/>
              <a:t>Prez’s</a:t>
            </a:r>
            <a:r>
              <a:rPr lang="fr-FR" dirty="0"/>
              <a:t> “De tous biens plaine a 3”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hlinkClick r:id="rId5"/>
              </a:rPr>
              <a:t>https://youtu.be/N4Bqvas8qcc</a:t>
            </a:r>
            <a:endParaRPr lang="en-CA" dirty="0"/>
          </a:p>
        </p:txBody>
      </p:sp>
      <p:pic>
        <p:nvPicPr>
          <p:cNvPr id="5" name="Online Media 4" title="Listen to how  I dance, SFEM Outreach Video 3">
            <a:hlinkClick r:id="" action="ppaction://media"/>
            <a:extLst>
              <a:ext uri="{FF2B5EF4-FFF2-40B4-BE49-F238E27FC236}">
                <a16:creationId xmlns:a16="http://schemas.microsoft.com/office/drawing/2014/main" id="{8A5BEE92-EC2A-4310-8C42-8D69A472CE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452170" y="3073308"/>
            <a:ext cx="5141338" cy="29048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037F21-8C51-4BD9-93D4-6DD022FA8F49}"/>
              </a:ext>
            </a:extLst>
          </p:cNvPr>
          <p:cNvSpPr/>
          <p:nvPr/>
        </p:nvSpPr>
        <p:spPr>
          <a:xfrm>
            <a:off x="434741" y="879836"/>
            <a:ext cx="3582750" cy="47792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8" name="Picture 4" descr="Josquin des Prez- Bio, Albums, Pictures – Naxos Classical Music.">
            <a:extLst>
              <a:ext uri="{FF2B5EF4-FFF2-40B4-BE49-F238E27FC236}">
                <a16:creationId xmlns:a16="http://schemas.microsoft.com/office/drawing/2014/main" id="{B0EDA4DE-ACCB-420E-8C10-4FEE955AA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5" y="1211170"/>
            <a:ext cx="28575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2B2805-6C4C-487D-98CF-274AACAF99C8}"/>
              </a:ext>
            </a:extLst>
          </p:cNvPr>
          <p:cNvSpPr txBox="1"/>
          <p:nvPr/>
        </p:nvSpPr>
        <p:spPr>
          <a:xfrm>
            <a:off x="552774" y="5007732"/>
            <a:ext cx="334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Josquin des Pres ( c.1450 – 1521)</a:t>
            </a:r>
          </a:p>
        </p:txBody>
      </p:sp>
    </p:spTree>
    <p:extLst>
      <p:ext uri="{BB962C8B-B14F-4D97-AF65-F5344CB8AC3E}">
        <p14:creationId xmlns:p14="http://schemas.microsoft.com/office/powerpoint/2010/main" val="4109032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D4721D8E-8A20-4A90-8AB7-2BB0A1E57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77A13-B99F-4A0E-82CA-BE32A1F3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32" y="2091263"/>
            <a:ext cx="8649738" cy="259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Early Music Instruments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0004C-E435-4BAA-9B69-0CF10AF0E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1130" y="4481639"/>
            <a:ext cx="8652788" cy="84158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pc="80" dirty="0"/>
              <a:t>Sackville Festival of Early Music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pc="80" dirty="0"/>
              <a:t>Outreach 2021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68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stract image">
            <a:extLst>
              <a:ext uri="{FF2B5EF4-FFF2-40B4-BE49-F238E27FC236}">
                <a16:creationId xmlns:a16="http://schemas.microsoft.com/office/drawing/2014/main" id="{728B7712-BF3A-4C90-B515-843EC20114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3B10A-0612-4161-8CB5-3054719DBC4B}"/>
              </a:ext>
            </a:extLst>
          </p:cNvPr>
          <p:cNvSpPr/>
          <p:nvPr/>
        </p:nvSpPr>
        <p:spPr>
          <a:xfrm>
            <a:off x="507206" y="287959"/>
            <a:ext cx="11177587" cy="62820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69B0E-2AA5-4450-8F57-832B8A4C2347}"/>
              </a:ext>
            </a:extLst>
          </p:cNvPr>
          <p:cNvSpPr/>
          <p:nvPr/>
        </p:nvSpPr>
        <p:spPr>
          <a:xfrm>
            <a:off x="814386" y="447675"/>
            <a:ext cx="10563225" cy="56724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99E9D-276B-4CCC-8DF6-2D48BB40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Listen!</a:t>
            </a:r>
          </a:p>
        </p:txBody>
      </p:sp>
      <p:pic>
        <p:nvPicPr>
          <p:cNvPr id="12" name="Online Media 11" title="Listen to how  I dance, SFEM Outreach Video 1">
            <a:hlinkClick r:id="" action="ppaction://media"/>
            <a:extLst>
              <a:ext uri="{FF2B5EF4-FFF2-40B4-BE49-F238E27FC236}">
                <a16:creationId xmlns:a16="http://schemas.microsoft.com/office/drawing/2014/main" id="{64B05A41-D14F-452B-8C49-7F74BED8CCD6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6833" y="2401748"/>
            <a:ext cx="4664075" cy="263525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8B5EF-663D-4780-9EE5-F25A844E7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8584" y="1694154"/>
            <a:ext cx="4663440" cy="64008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0" dirty="0"/>
              <a:t>Venice during the 15</a:t>
            </a:r>
            <a:r>
              <a:rPr lang="en-CA" b="0" baseline="30000" dirty="0"/>
              <a:t>th</a:t>
            </a:r>
            <a:r>
              <a:rPr lang="en-CA" b="0" dirty="0"/>
              <a:t> C when Marco </a:t>
            </a:r>
            <a:r>
              <a:rPr lang="en-CA" b="0" dirty="0" err="1"/>
              <a:t>Dall’Aquila</a:t>
            </a:r>
            <a:r>
              <a:rPr lang="en-CA" b="0" dirty="0"/>
              <a:t> worked there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568F77-679C-4F51-BBDE-4711ECAE2E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975" y="268072"/>
            <a:ext cx="4664075" cy="425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F837-8C84-40C1-9CA9-FB94F1B0D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575" y="2561332"/>
            <a:ext cx="4860449" cy="3394965"/>
          </a:xfrm>
        </p:spPr>
        <p:txBody>
          <a:bodyPr>
            <a:normAutofit fontScale="92500" lnSpcReduction="1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US" b="0" i="1" dirty="0">
              <a:effectLst/>
            </a:endParaRPr>
          </a:p>
          <a:p>
            <a:endParaRPr lang="en-US" i="1" dirty="0"/>
          </a:p>
          <a:p>
            <a:endParaRPr lang="en-US" b="0" i="1" dirty="0">
              <a:effectLst/>
            </a:endParaRPr>
          </a:p>
          <a:p>
            <a:endParaRPr lang="en-US" b="0" i="1" dirty="0">
              <a:effectLst/>
            </a:endParaRPr>
          </a:p>
          <a:p>
            <a:r>
              <a:rPr lang="en-US" b="0" i="1" dirty="0">
                <a:effectLst/>
              </a:rPr>
              <a:t>The Doges' Palace and Piazza San Marco, Venice, </a:t>
            </a:r>
            <a:r>
              <a:rPr lang="en-US" b="0" dirty="0">
                <a:effectLst/>
              </a:rPr>
              <a:t>oil on canvas by Canaletto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074" name="Picture 2" descr="Canaletto: The Doges' Palace and Piazza San Marco, Venice">
            <a:extLst>
              <a:ext uri="{FF2B5EF4-FFF2-40B4-BE49-F238E27FC236}">
                <a16:creationId xmlns:a16="http://schemas.microsoft.com/office/drawing/2014/main" id="{D5AE8AC0-AD63-4280-BCA5-6DDB1442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84" y="2401748"/>
            <a:ext cx="4648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86DEDF-EC13-4D5C-98FF-A10E53F26ED0}"/>
              </a:ext>
            </a:extLst>
          </p:cNvPr>
          <p:cNvSpPr txBox="1"/>
          <p:nvPr/>
        </p:nvSpPr>
        <p:spPr>
          <a:xfrm>
            <a:off x="1045719" y="1707151"/>
            <a:ext cx="51420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Recercare by Marco Dall’Aquila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hlinkClick r:id="rId6"/>
              </a:rPr>
              <a:t>https://www.youtube.com/watch?v=Kx08Aheyb64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29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311" y="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>
            <a:normAutofit/>
          </a:bodyPr>
          <a:lstStyle/>
          <a:p>
            <a:r>
              <a:rPr lang="it-IT" dirty="0"/>
              <a:t>Recercare by Marco Dall’Aquila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0A3F8-E992-4EB4-A642-527DC57AB5C3}"/>
              </a:ext>
            </a:extLst>
          </p:cNvPr>
          <p:cNvSpPr txBox="1"/>
          <p:nvPr/>
        </p:nvSpPr>
        <p:spPr>
          <a:xfrm>
            <a:off x="4811878" y="2389098"/>
            <a:ext cx="6055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you recognize any instruments being played?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any of the instruments look or sound like instruments you are familiar with? If so, how?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all these instruments have in common? What is this family of instruments called?</a:t>
            </a:r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B2805-6C4C-487D-98CF-274AACAF99C8}"/>
              </a:ext>
            </a:extLst>
          </p:cNvPr>
          <p:cNvSpPr txBox="1"/>
          <p:nvPr/>
        </p:nvSpPr>
        <p:spPr>
          <a:xfrm>
            <a:off x="6825065" y="803200"/>
            <a:ext cx="334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33A2EC-EB12-4188-BDA0-00B52D79725D}"/>
              </a:ext>
            </a:extLst>
          </p:cNvPr>
          <p:cNvSpPr/>
          <p:nvPr/>
        </p:nvSpPr>
        <p:spPr>
          <a:xfrm>
            <a:off x="414604" y="914400"/>
            <a:ext cx="3512282" cy="4853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CCBDE2E-0422-4BCD-9FB5-3648A260E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09" y="1238250"/>
            <a:ext cx="2712673" cy="363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9BE14B-78BA-44BB-9EF4-93E303C6E079}"/>
              </a:ext>
            </a:extLst>
          </p:cNvPr>
          <p:cNvSpPr txBox="1"/>
          <p:nvPr/>
        </p:nvSpPr>
        <p:spPr>
          <a:xfrm>
            <a:off x="656615" y="5028244"/>
            <a:ext cx="302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Woman Playing a Lute by Bartolomeo da Veneto</a:t>
            </a:r>
          </a:p>
        </p:txBody>
      </p:sp>
    </p:spTree>
    <p:extLst>
      <p:ext uri="{BB962C8B-B14F-4D97-AF65-F5344CB8AC3E}">
        <p14:creationId xmlns:p14="http://schemas.microsoft.com/office/powerpoint/2010/main" val="3578089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311" y="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0A3F8-E992-4EB4-A642-527DC57AB5C3}"/>
              </a:ext>
            </a:extLst>
          </p:cNvPr>
          <p:cNvSpPr txBox="1"/>
          <p:nvPr/>
        </p:nvSpPr>
        <p:spPr>
          <a:xfrm>
            <a:off x="4811878" y="2389098"/>
            <a:ext cx="6055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Played by plucking the strings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has a hollow body, like a guitar, with a sound hole that allows the vibrations from the strings to resonate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inside the instrument and produce sound.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of the lute has tuning pegs to allow the player to tune the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Lutes are similar to the Arab ‘</a:t>
            </a:r>
            <a:r>
              <a:rPr lang="en-US" dirty="0" err="1"/>
              <a:t>ud</a:t>
            </a:r>
            <a:r>
              <a:rPr lang="en-US" dirty="0"/>
              <a:t> which can be traced back to the sixth century! </a:t>
            </a:r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B2805-6C4C-487D-98CF-274AACAF99C8}"/>
              </a:ext>
            </a:extLst>
          </p:cNvPr>
          <p:cNvSpPr txBox="1"/>
          <p:nvPr/>
        </p:nvSpPr>
        <p:spPr>
          <a:xfrm>
            <a:off x="6825065" y="803200"/>
            <a:ext cx="334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33A2EC-EB12-4188-BDA0-00B52D79725D}"/>
              </a:ext>
            </a:extLst>
          </p:cNvPr>
          <p:cNvSpPr/>
          <p:nvPr/>
        </p:nvSpPr>
        <p:spPr>
          <a:xfrm>
            <a:off x="469586" y="286260"/>
            <a:ext cx="3512282" cy="6382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image4.jpg" descr="Sixtus Rauchwolff | Lute | German | The Metropolitan Museum of Art">
            <a:extLst>
              <a:ext uri="{FF2B5EF4-FFF2-40B4-BE49-F238E27FC236}">
                <a16:creationId xmlns:a16="http://schemas.microsoft.com/office/drawing/2014/main" id="{B84FDC60-6F99-4BAD-8AA0-66FF0D29EC4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95692" y="642594"/>
            <a:ext cx="2341880" cy="2391410"/>
          </a:xfrm>
          <a:prstGeom prst="rect">
            <a:avLst/>
          </a:prstGeom>
          <a:ln w="127000">
            <a:solidFill>
              <a:srgbClr val="000000"/>
            </a:solidFill>
            <a:prstDash val="solid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75CFEF-3BF7-40C1-8725-086EE834A93F}"/>
              </a:ext>
            </a:extLst>
          </p:cNvPr>
          <p:cNvSpPr txBox="1"/>
          <p:nvPr/>
        </p:nvSpPr>
        <p:spPr>
          <a:xfrm>
            <a:off x="995692" y="622638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</a:rPr>
              <a:t>Lute</a:t>
            </a:r>
          </a:p>
        </p:txBody>
      </p:sp>
      <p:pic>
        <p:nvPicPr>
          <p:cNvPr id="14" name="image3.jpg" descr="The Oud">
            <a:extLst>
              <a:ext uri="{FF2B5EF4-FFF2-40B4-BE49-F238E27FC236}">
                <a16:creationId xmlns:a16="http://schemas.microsoft.com/office/drawing/2014/main" id="{C14A88BF-991B-4B43-886A-D4DF2ED362F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256966" y="3682749"/>
            <a:ext cx="1875155" cy="2381885"/>
          </a:xfrm>
          <a:prstGeom prst="rect">
            <a:avLst/>
          </a:prstGeom>
          <a:ln w="127000">
            <a:solidFill>
              <a:srgbClr val="000000"/>
            </a:solidFill>
            <a:prstDash val="solid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A00E5F-285C-488C-8F31-2A4D39D3B7FF}"/>
              </a:ext>
            </a:extLst>
          </p:cNvPr>
          <p:cNvSpPr txBox="1"/>
          <p:nvPr/>
        </p:nvSpPr>
        <p:spPr>
          <a:xfrm>
            <a:off x="1204820" y="3958758"/>
            <a:ext cx="752475" cy="37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</a:rPr>
              <a:t>‘</a:t>
            </a:r>
            <a:r>
              <a:rPr lang="en-CA" dirty="0" err="1">
                <a:solidFill>
                  <a:schemeClr val="bg1"/>
                </a:solidFill>
              </a:rPr>
              <a:t>Ud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85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Lute Tablature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0A3F8-E992-4EB4-A642-527DC57AB5C3}"/>
              </a:ext>
            </a:extLst>
          </p:cNvPr>
          <p:cNvSpPr txBox="1"/>
          <p:nvPr/>
        </p:nvSpPr>
        <p:spPr>
          <a:xfrm>
            <a:off x="4811878" y="2389098"/>
            <a:ext cx="6055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lute tablature tells players which fret on each string to hold down to play the desired notes.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Activity: Listen to lute tablature in action here with </a:t>
            </a:r>
            <a:r>
              <a:rPr lang="en-US" dirty="0" err="1"/>
              <a:t>Dowland’s</a:t>
            </a:r>
            <a:r>
              <a:rPr lang="en-US" dirty="0"/>
              <a:t> “Sorrow Stay” sung by Andreas Scholl: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B2805-6C4C-487D-98CF-274AACAF99C8}"/>
              </a:ext>
            </a:extLst>
          </p:cNvPr>
          <p:cNvSpPr txBox="1"/>
          <p:nvPr/>
        </p:nvSpPr>
        <p:spPr>
          <a:xfrm>
            <a:off x="6825065" y="803200"/>
            <a:ext cx="334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5CFEF-3BF7-40C1-8725-086EE834A93F}"/>
              </a:ext>
            </a:extLst>
          </p:cNvPr>
          <p:cNvSpPr txBox="1"/>
          <p:nvPr/>
        </p:nvSpPr>
        <p:spPr>
          <a:xfrm>
            <a:off x="995692" y="622638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68D3DB-C129-4B84-8FBF-7982940C28D1}"/>
              </a:ext>
            </a:extLst>
          </p:cNvPr>
          <p:cNvSpPr/>
          <p:nvPr/>
        </p:nvSpPr>
        <p:spPr>
          <a:xfrm>
            <a:off x="238157" y="1141754"/>
            <a:ext cx="3772318" cy="4725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4" descr="A picture containing lute tablature for &quot;It Was a Lover and his Lass&quot; by Thomas Morley in First Book of Songs and Ayres&#10;&#10;Description automatically generated">
            <a:extLst>
              <a:ext uri="{FF2B5EF4-FFF2-40B4-BE49-F238E27FC236}">
                <a16:creationId xmlns:a16="http://schemas.microsoft.com/office/drawing/2014/main" id="{F98AB562-5CC7-4495-AF98-01A2FC1C3F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2" y="1400018"/>
            <a:ext cx="3706293" cy="32084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EAD159-962E-468F-AA74-BBF7F7E15EB4}"/>
              </a:ext>
            </a:extLst>
          </p:cNvPr>
          <p:cNvSpPr txBox="1"/>
          <p:nvPr/>
        </p:nvSpPr>
        <p:spPr>
          <a:xfrm>
            <a:off x="319089" y="4811623"/>
            <a:ext cx="366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"It Was a Lover and his Lass" by Thomas Morley in </a:t>
            </a:r>
            <a:r>
              <a:rPr lang="en-CA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First Book of Songs and Ayres</a:t>
            </a:r>
            <a:endParaRPr lang="en-CA" sz="1600" dirty="0"/>
          </a:p>
        </p:txBody>
      </p:sp>
      <p:pic>
        <p:nvPicPr>
          <p:cNvPr id="12" name="Online Media 11" title="Dowland - &quot;Sorrow, stay&quot;, Andreas Scholl">
            <a:hlinkClick r:id="" action="ppaction://media"/>
            <a:extLst>
              <a:ext uri="{FF2B5EF4-FFF2-40B4-BE49-F238E27FC236}">
                <a16:creationId xmlns:a16="http://schemas.microsoft.com/office/drawing/2014/main" id="{5D7B201C-A85A-4BBF-A1D3-E23A209220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105859" y="3955525"/>
            <a:ext cx="3155950" cy="23669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861D6D-D036-45FC-A96F-357E7B23EBDC}"/>
              </a:ext>
            </a:extLst>
          </p:cNvPr>
          <p:cNvSpPr txBox="1"/>
          <p:nvPr/>
        </p:nvSpPr>
        <p:spPr>
          <a:xfrm>
            <a:off x="8290418" y="5652909"/>
            <a:ext cx="306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6"/>
              </a:rPr>
              <a:t>https://youtu.be/smH1rIZyea4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3873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13339</TotalTime>
  <Words>912</Words>
  <Application>Microsoft Macintosh PowerPoint</Application>
  <PresentationFormat>Widescreen</PresentationFormat>
  <Paragraphs>208</Paragraphs>
  <Slides>18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Next LT Pro</vt:lpstr>
      <vt:lpstr>Avenir Next LT Pro Light</vt:lpstr>
      <vt:lpstr>Calibri</vt:lpstr>
      <vt:lpstr>Garamond</vt:lpstr>
      <vt:lpstr>Times New Roman</vt:lpstr>
      <vt:lpstr>SavonVTI</vt:lpstr>
      <vt:lpstr>Outreach 2021</vt:lpstr>
      <vt:lpstr>Listening to Early music</vt:lpstr>
      <vt:lpstr>Questions to Ask Yourself</vt:lpstr>
      <vt:lpstr>Listen!</vt:lpstr>
      <vt:lpstr>Early Music Instruments</vt:lpstr>
      <vt:lpstr>Listen!</vt:lpstr>
      <vt:lpstr>Recercare by Marco Dall’Aquila</vt:lpstr>
      <vt:lpstr>Lute</vt:lpstr>
      <vt:lpstr>Lute Tablature</vt:lpstr>
      <vt:lpstr>A Note on Notation</vt:lpstr>
      <vt:lpstr>Viola d’Arco</vt:lpstr>
      <vt:lpstr>Music and Dance</vt:lpstr>
      <vt:lpstr>Listen &amp; Watch</vt:lpstr>
      <vt:lpstr>Questions</vt:lpstr>
      <vt:lpstr>Dance and Music</vt:lpstr>
      <vt:lpstr>Dance and Music</vt:lpstr>
      <vt:lpstr>Pavane</vt:lpstr>
      <vt:lpstr>Pavane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Outreach 2021</dc:title>
  <dc:creator>Annika Williams</dc:creator>
  <cp:lastModifiedBy>Doreen Pearse</cp:lastModifiedBy>
  <cp:revision>4</cp:revision>
  <dcterms:created xsi:type="dcterms:W3CDTF">2021-09-27T14:44:38Z</dcterms:created>
  <dcterms:modified xsi:type="dcterms:W3CDTF">2021-10-06T21:07:41Z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